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6"/>
  </p:notesMasterIdLst>
  <p:handoutMasterIdLst>
    <p:handoutMasterId r:id="rId27"/>
  </p:handoutMasterIdLst>
  <p:sldIdLst>
    <p:sldId id="266" r:id="rId2"/>
    <p:sldId id="267" r:id="rId3"/>
    <p:sldId id="315" r:id="rId4"/>
    <p:sldId id="316" r:id="rId5"/>
    <p:sldId id="317" r:id="rId6"/>
    <p:sldId id="318" r:id="rId7"/>
    <p:sldId id="319" r:id="rId8"/>
    <p:sldId id="313" r:id="rId9"/>
    <p:sldId id="320" r:id="rId10"/>
    <p:sldId id="321" r:id="rId11"/>
    <p:sldId id="322" r:id="rId12"/>
    <p:sldId id="323" r:id="rId13"/>
    <p:sldId id="269" r:id="rId14"/>
    <p:sldId id="311" r:id="rId15"/>
    <p:sldId id="312" r:id="rId16"/>
    <p:sldId id="314" r:id="rId17"/>
    <p:sldId id="286" r:id="rId18"/>
    <p:sldId id="302" r:id="rId19"/>
    <p:sldId id="306" r:id="rId20"/>
    <p:sldId id="303" r:id="rId21"/>
    <p:sldId id="307" r:id="rId22"/>
    <p:sldId id="301" r:id="rId23"/>
    <p:sldId id="308" r:id="rId24"/>
    <p:sldId id="28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19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E8EDCA8-AFD2-4B54-95BB-A04135D62CBB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006C-F69D-4648-99F6-58A31602E7A0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>Welcome to Arabic Level I</a:t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practice with </a:t>
            </a:r>
            <a:r>
              <a:rPr lang="en-US" dirty="0" err="1" smtClean="0"/>
              <a:t>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r"/>
            <a:r>
              <a:rPr lang="ar-AE" dirty="0"/>
              <a:t>ك+ل+ب=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384833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8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with </a:t>
            </a:r>
            <a:r>
              <a:rPr lang="en-US" dirty="0" err="1" smtClean="0"/>
              <a:t>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r">
              <a:buNone/>
            </a:pPr>
            <a:r>
              <a:rPr lang="ar-AE" dirty="0" smtClean="0"/>
              <a:t>ك+ع+ك=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33625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2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with </a:t>
            </a:r>
            <a:r>
              <a:rPr lang="en-US" dirty="0" err="1" smtClean="0"/>
              <a:t>Kaf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r">
              <a:buNone/>
            </a:pPr>
            <a:r>
              <a:rPr lang="ar-AE" dirty="0"/>
              <a:t>س+ك+ك+ر=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329383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 </a:t>
            </a:r>
            <a:r>
              <a:rPr lang="en-US" sz="4000" dirty="0" smtClean="0"/>
              <a:t>Building up your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Use “this is” F? M?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22193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 </a:t>
            </a:r>
            <a:r>
              <a:rPr lang="en-US" sz="4000" dirty="0" smtClean="0"/>
              <a:t>Building up your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:use “this is” F? M?</a:t>
            </a: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6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 </a:t>
            </a:r>
            <a:r>
              <a:rPr lang="en-US" sz="4000" dirty="0" smtClean="0"/>
              <a:t>Building up your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Use “this is” F?M?</a:t>
            </a: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1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 smtClean="0"/>
              <a:t>9: </a:t>
            </a:r>
            <a:r>
              <a:rPr lang="en-US" sz="4000" dirty="0" smtClean="0"/>
              <a:t>Building up your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  <a:endParaRPr lang="ar-SA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Use this is: F?M?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Lesson </a:t>
            </a:r>
            <a:r>
              <a:rPr lang="en-US" sz="4000" dirty="0" smtClean="0"/>
              <a:t>9: </a:t>
            </a:r>
            <a:r>
              <a:rPr lang="en-US" sz="4000" dirty="0" smtClean="0"/>
              <a:t>Expressing Possession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of expressing possession is by using a phrase made up of the adver</a:t>
            </a:r>
            <a:r>
              <a:rPr lang="en-US" dirty="0"/>
              <a:t>b</a:t>
            </a:r>
            <a:r>
              <a:rPr lang="en-US" dirty="0" smtClean="0"/>
              <a:t>_</a:t>
            </a:r>
            <a:r>
              <a:rPr lang="ar-AE" dirty="0" smtClean="0"/>
              <a:t>عـندك</a:t>
            </a:r>
            <a:r>
              <a:rPr lang="en-US" dirty="0" smtClean="0"/>
              <a:t> Literally, “at” and an attached pronoun.</a:t>
            </a:r>
          </a:p>
          <a:p>
            <a:pPr marL="0" indent="0">
              <a:buNone/>
            </a:pPr>
            <a:r>
              <a:rPr lang="en-US" dirty="0" smtClean="0"/>
              <a:t>Together they form one word, Thus, in order to say to some one, “You have a note book,”? You begin with the word </a:t>
            </a:r>
            <a:r>
              <a:rPr lang="ar-AE" dirty="0" smtClean="0"/>
              <a:t>عـند</a:t>
            </a:r>
            <a:r>
              <a:rPr lang="en-US" dirty="0" smtClean="0"/>
              <a:t>and the attached pronoun</a:t>
            </a:r>
            <a:r>
              <a:rPr lang="ar-AE" dirty="0" smtClean="0"/>
              <a:t>ـ</a:t>
            </a:r>
            <a:r>
              <a:rPr lang="en-US" dirty="0" smtClean="0"/>
              <a:t>  </a:t>
            </a:r>
            <a:r>
              <a:rPr lang="ar-AE" dirty="0" smtClean="0"/>
              <a:t>ك </a:t>
            </a:r>
            <a:r>
              <a:rPr lang="en-US" dirty="0" smtClean="0"/>
              <a:t>{</a:t>
            </a:r>
            <a:r>
              <a:rPr lang="en-US" dirty="0" err="1" smtClean="0"/>
              <a:t>ka</a:t>
            </a:r>
            <a:r>
              <a:rPr lang="en-US" dirty="0" smtClean="0"/>
              <a:t>}, “you”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 </a:t>
            </a:r>
            <a:r>
              <a:rPr lang="en-US" sz="4000" dirty="0" smtClean="0"/>
              <a:t>you have?</a:t>
            </a:r>
            <a:r>
              <a:rPr lang="ar-AE" sz="4000" dirty="0"/>
              <a:t> عـندك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dirty="0"/>
              <a:t>عـندك هاتف؟نعم عندي هاتف</a:t>
            </a:r>
            <a:r>
              <a:rPr lang="en-US" dirty="0" smtClean="0"/>
              <a:t>       </a:t>
            </a:r>
            <a:r>
              <a:rPr lang="ar-AE" dirty="0"/>
              <a:t/>
            </a:r>
            <a:br>
              <a:rPr lang="ar-AE" dirty="0"/>
            </a:b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52600" y="11430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عـندك هاتف؟نعم عندي هاتف.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 </a:t>
            </a:r>
            <a:r>
              <a:rPr lang="en-US" sz="4000" dirty="0" smtClean="0"/>
              <a:t>Possession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Translate and </a:t>
            </a:r>
            <a:r>
              <a:rPr lang="en-US" dirty="0"/>
              <a:t>a</a:t>
            </a:r>
            <a:r>
              <a:rPr lang="en-US" dirty="0" smtClean="0"/>
              <a:t>nswer the following questions:</a:t>
            </a:r>
          </a:p>
          <a:p>
            <a:pPr marL="0" indent="0">
              <a:buNone/>
            </a:pPr>
            <a:r>
              <a:rPr lang="en-US" dirty="0" smtClean="0"/>
              <a:t>1] You have a notebook?</a:t>
            </a:r>
          </a:p>
          <a:p>
            <a:pPr marL="0" indent="0">
              <a:buNone/>
            </a:pPr>
            <a:r>
              <a:rPr lang="en-US" dirty="0" smtClean="0"/>
              <a:t>2] You have a pen/pencil?</a:t>
            </a:r>
          </a:p>
          <a:p>
            <a:pPr marL="0" indent="0">
              <a:buNone/>
            </a:pPr>
            <a:r>
              <a:rPr lang="en-US" dirty="0" smtClean="0"/>
              <a:t>3] You have a book?</a:t>
            </a:r>
          </a:p>
        </p:txBody>
      </p:sp>
    </p:spTree>
    <p:extLst>
      <p:ext uri="{BB962C8B-B14F-4D97-AF65-F5344CB8AC3E}">
        <p14:creationId xmlns:p14="http://schemas.microsoft.com/office/powerpoint/2010/main" val="39272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43492" y="9144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Lesson </a:t>
            </a:r>
            <a:r>
              <a:rPr lang="en-US" dirty="0"/>
              <a:t>9</a:t>
            </a:r>
            <a:r>
              <a:rPr lang="en-US" dirty="0" smtClean="0"/>
              <a:t>: </a:t>
            </a:r>
            <a:r>
              <a:rPr lang="en-US" dirty="0"/>
              <a:t>	</a:t>
            </a:r>
            <a:r>
              <a:rPr lang="en-US" dirty="0" smtClean="0"/>
              <a:t>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Objectives: </a:t>
            </a:r>
          </a:p>
          <a:p>
            <a:pPr marL="0" indent="0"/>
            <a:r>
              <a:rPr lang="en-US" dirty="0" smtClean="0"/>
              <a:t>Review</a:t>
            </a:r>
          </a:p>
          <a:p>
            <a:pPr marL="0" indent="0"/>
            <a:r>
              <a:rPr lang="en-US" dirty="0" smtClean="0"/>
              <a:t>Identifying Letter </a:t>
            </a:r>
            <a:r>
              <a:rPr lang="en-US" dirty="0" err="1" smtClean="0"/>
              <a:t>Haa</a:t>
            </a:r>
            <a:r>
              <a:rPr lang="en-US" dirty="0" smtClean="0"/>
              <a:t>, </a:t>
            </a:r>
            <a:r>
              <a:rPr lang="en-US" dirty="0" err="1" smtClean="0"/>
              <a:t>Mim</a:t>
            </a:r>
            <a:r>
              <a:rPr lang="en-US" dirty="0" smtClean="0"/>
              <a:t>, lam, and </a:t>
            </a:r>
            <a:r>
              <a:rPr lang="en-US" dirty="0" err="1" smtClean="0"/>
              <a:t>kaf</a:t>
            </a:r>
            <a:endParaRPr lang="en-US" dirty="0" smtClean="0"/>
          </a:p>
          <a:p>
            <a:pPr marL="0" indent="0"/>
            <a:r>
              <a:rPr lang="en-US" dirty="0" smtClean="0"/>
              <a:t>objects from immediate environment</a:t>
            </a:r>
          </a:p>
          <a:p>
            <a:pPr marL="0" indent="0"/>
            <a:r>
              <a:rPr lang="en-US" dirty="0" smtClean="0"/>
              <a:t>Expressing Possession.</a:t>
            </a:r>
          </a:p>
          <a:p>
            <a:pPr marL="0" indent="0"/>
            <a:r>
              <a:rPr lang="en-US" dirty="0" smtClean="0"/>
              <a:t>Practice</a:t>
            </a:r>
          </a:p>
          <a:p>
            <a:pPr marL="0" indent="0"/>
            <a:r>
              <a:rPr lang="en-US" dirty="0" smtClean="0"/>
              <a:t>Summary </a:t>
            </a:r>
          </a:p>
          <a:p>
            <a:pPr marL="0" indent="0"/>
            <a:r>
              <a:rPr lang="en-US" dirty="0" smtClean="0"/>
              <a:t>Flash card</a:t>
            </a:r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:My </a:t>
            </a:r>
            <a:r>
              <a:rPr lang="en-US" sz="4000" dirty="0" smtClean="0"/>
              <a:t>name?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worked with another possessive suffix which we have used when you introduced yourself.</a:t>
            </a:r>
            <a:r>
              <a:rPr lang="ar-AE" dirty="0"/>
              <a:t> إسمي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final long vowel “</a:t>
            </a:r>
            <a:r>
              <a:rPr lang="en-US" dirty="0" err="1" smtClean="0"/>
              <a:t>ya</a:t>
            </a:r>
            <a:r>
              <a:rPr lang="en-US" dirty="0" smtClean="0"/>
              <a:t>” in this case is an attached pronoun, meaning “ My”.</a:t>
            </a:r>
          </a:p>
          <a:p>
            <a:pPr marL="0" indent="0">
              <a:buNone/>
            </a:pPr>
            <a:r>
              <a:rPr lang="en-US" dirty="0" smtClean="0"/>
              <a:t>So to summarize, if you want to say: I have; use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AE" dirty="0"/>
              <a:t>عندي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say “my book: use </a:t>
            </a:r>
            <a:r>
              <a:rPr lang="ar-AE" dirty="0"/>
              <a:t>كتابي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63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</a:t>
            </a:r>
            <a:r>
              <a:rPr lang="en-US" sz="4000" dirty="0" smtClean="0"/>
              <a:t>9: </a:t>
            </a:r>
            <a:r>
              <a:rPr lang="en-US" sz="4000" dirty="0" smtClean="0"/>
              <a:t>Practice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with your partner or your group and write down 5 sentences in Arabic. Your partner should be able to read it fluently and be able to translate it.</a:t>
            </a:r>
          </a:p>
          <a:p>
            <a:pPr marL="0" indent="0">
              <a:buNone/>
            </a:pPr>
            <a:r>
              <a:rPr lang="en-US" dirty="0" smtClean="0"/>
              <a:t>Hand in your paragraph as an exit ticket for the day.</a:t>
            </a:r>
            <a:endParaRPr lang="en-US" dirty="0"/>
          </a:p>
          <a:p>
            <a:pPr marL="0" indent="0">
              <a:buNone/>
            </a:pPr>
            <a:endParaRPr lang="ar-SA" dirty="0" smtClean="0"/>
          </a:p>
          <a:p>
            <a:pPr algn="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0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dirty="0" smtClean="0"/>
              <a:t>Combine the letters in each set, including short vowels, to form words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 algn="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97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 </a:t>
            </a:r>
            <a:r>
              <a:rPr lang="en-US" sz="4000" dirty="0" smtClean="0"/>
              <a:t>Inquiring about and identifying Arabic Cities </a:t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map below displays some of the names and locations of some Arab cities.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6996266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Review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 </a:t>
            </a:r>
            <a:r>
              <a:rPr lang="en-US" sz="6600" smtClean="0"/>
              <a:t>Review</a:t>
            </a:r>
          </a:p>
          <a:p>
            <a:r>
              <a:rPr lang="en-US" sz="6600" smtClean="0"/>
              <a:t>Make your flash card for this lesson</a:t>
            </a:r>
          </a:p>
          <a:p>
            <a:r>
              <a:rPr lang="en-US" sz="6600" smtClean="0"/>
              <a:t>Questions????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letter Ha _</a:t>
            </a:r>
            <a:r>
              <a:rPr lang="ar-AE" dirty="0"/>
              <a:t>ه</a:t>
            </a:r>
            <a:r>
              <a:rPr lang="en-US" dirty="0" smtClean="0"/>
              <a:t>_ as in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 changes its shape depending on how and where it is joined, so take extra care.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1) if it is NOT  joined to any other letter: ___</a:t>
            </a:r>
          </a:p>
          <a:p>
            <a:r>
              <a:rPr lang="en-US" dirty="0" smtClean="0"/>
              <a:t>2) If it is joined only to the letter after it:___</a:t>
            </a:r>
          </a:p>
          <a:p>
            <a:r>
              <a:rPr lang="en-US" dirty="0" smtClean="0"/>
              <a:t>3) If it is joined only to the letter before it:__</a:t>
            </a:r>
          </a:p>
          <a:p>
            <a:r>
              <a:rPr lang="en-US" dirty="0" smtClean="0"/>
              <a:t>4) If it is joined to letters on both sides:___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practice Ha: ____</a:t>
            </a:r>
            <a:r>
              <a:rPr lang="ar-AE" dirty="0"/>
              <a:t>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 the following letters:</a:t>
            </a:r>
          </a:p>
          <a:p>
            <a:endParaRPr lang="en-US" dirty="0" smtClean="0"/>
          </a:p>
          <a:p>
            <a:pPr algn="r"/>
            <a:r>
              <a:rPr lang="ar-AE" dirty="0" smtClean="0"/>
              <a:t>ن+ه+ر</a:t>
            </a:r>
            <a:r>
              <a:rPr lang="ar-AE" dirty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 algn="r">
              <a:buNone/>
            </a:pPr>
            <a:r>
              <a:rPr lang="ar-AE" dirty="0"/>
              <a:t>ه+ي=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2362200"/>
            <a:ext cx="3419856" cy="3493008"/>
          </a:xfrm>
        </p:spPr>
        <p:txBody>
          <a:bodyPr/>
          <a:lstStyle/>
          <a:p>
            <a:pPr marL="68580" indent="0" algn="r">
              <a:buNone/>
            </a:pPr>
            <a:r>
              <a:rPr lang="ar-AE" dirty="0" smtClean="0"/>
              <a:t>ه+ و=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with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/>
            <a:r>
              <a:rPr lang="en-US" dirty="0" smtClean="0"/>
              <a:t>“This is “ for {F}</a:t>
            </a:r>
          </a:p>
          <a:p>
            <a:pPr algn="r"/>
            <a:endParaRPr lang="en-US" dirty="0" smtClean="0"/>
          </a:p>
          <a:p>
            <a:pPr algn="r"/>
            <a:r>
              <a:rPr lang="ar-AE" dirty="0" smtClean="0"/>
              <a:t>ه+ذ+ه</a:t>
            </a:r>
            <a:r>
              <a:rPr lang="ar-AE" dirty="0"/>
              <a:t>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“This is” for {M}</a:t>
            </a:r>
          </a:p>
          <a:p>
            <a:pPr algn="r"/>
            <a:r>
              <a:rPr lang="ar-AE" dirty="0" smtClean="0"/>
              <a:t>ه+ذ+ا</a:t>
            </a:r>
            <a:r>
              <a:rPr lang="ar-AE" dirty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 at the end: Most likely will be used as (his/hers)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 algn="r">
              <a:buNone/>
            </a:pPr>
            <a:r>
              <a:rPr lang="ar-AE" dirty="0" smtClean="0"/>
              <a:t>ب+ن+ت+ه+ا</a:t>
            </a:r>
            <a:r>
              <a:rPr lang="ar-AE" dirty="0"/>
              <a:t>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r">
              <a:buNone/>
            </a:pPr>
            <a:endParaRPr lang="en-US" dirty="0" smtClean="0"/>
          </a:p>
          <a:p>
            <a:pPr marL="68580" indent="0" algn="r">
              <a:buNone/>
            </a:pPr>
            <a:r>
              <a:rPr lang="ar-AE" dirty="0" smtClean="0"/>
              <a:t>ب+ن+ت+ه=</a:t>
            </a:r>
            <a:endParaRPr lang="en-US" dirty="0" smtClean="0"/>
          </a:p>
          <a:p>
            <a:pPr marL="68580" indent="0" algn="r">
              <a:buNone/>
            </a:pPr>
            <a:endParaRPr lang="en-US" dirty="0"/>
          </a:p>
          <a:p>
            <a:pPr marL="68580" indent="0" algn="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550" y="3276600"/>
            <a:ext cx="1766250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57574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3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dirty="0"/>
              <a:t>9</a:t>
            </a:r>
            <a:r>
              <a:rPr lang="en-US" sz="4000" dirty="0" smtClean="0"/>
              <a:t>: </a:t>
            </a:r>
            <a:r>
              <a:rPr lang="en-US" sz="4000" dirty="0" smtClean="0"/>
              <a:t>Building up your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________________</a:t>
            </a: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76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letter “</a:t>
            </a:r>
            <a:r>
              <a:rPr lang="en-US" dirty="0" err="1" smtClean="0"/>
              <a:t>Kaf</a:t>
            </a:r>
            <a:r>
              <a:rPr lang="en-US" dirty="0" smtClean="0"/>
              <a:t>”. It’s like ha, it changes its shape depending on how it is joined: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971800"/>
            <a:ext cx="3419856" cy="3493008"/>
          </a:xfrm>
        </p:spPr>
        <p:txBody>
          <a:bodyPr/>
          <a:lstStyle/>
          <a:p>
            <a:r>
              <a:rPr lang="en-US" dirty="0" smtClean="0"/>
              <a:t>If it stands at the beginning or in the middle of a word, it looks like this: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3048000"/>
            <a:ext cx="3419856" cy="3493008"/>
          </a:xfrm>
        </p:spPr>
        <p:txBody>
          <a:bodyPr/>
          <a:lstStyle/>
          <a:p>
            <a:r>
              <a:rPr lang="en-US" dirty="0" smtClean="0"/>
              <a:t>If it stands on its own or is at the end of a word, it looks like this: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1624</TotalTime>
  <Words>666</Words>
  <Application>Microsoft Office PowerPoint</Application>
  <PresentationFormat>On-screen Show (4:3)</PresentationFormat>
  <Paragraphs>114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Century Gothic</vt:lpstr>
      <vt:lpstr>Cooper Black</vt:lpstr>
      <vt:lpstr>Tahoma</vt:lpstr>
      <vt:lpstr>Wingdings 2</vt:lpstr>
      <vt:lpstr>Austin</vt:lpstr>
      <vt:lpstr>Welcome to Arabic Level I by Kurzban</vt:lpstr>
      <vt:lpstr>Lesson 9:           </vt:lpstr>
      <vt:lpstr>The letter Ha _ه_ as in house</vt:lpstr>
      <vt:lpstr>Let’s practice Ha: ____ه</vt:lpstr>
      <vt:lpstr>Practice with ha</vt:lpstr>
      <vt:lpstr>Practicing with ha</vt:lpstr>
      <vt:lpstr>Ha at the end: Most likely will be used as (his/hers)</vt:lpstr>
      <vt:lpstr> Lesson 9: Building up your vocabulary</vt:lpstr>
      <vt:lpstr>    The letter “Kaf”. It’s like ha, it changes its shape depending on how it is joined: </vt:lpstr>
      <vt:lpstr>Let’s practice with kaf</vt:lpstr>
      <vt:lpstr>Practicing with Kaf</vt:lpstr>
      <vt:lpstr>Practicing with Kaf:</vt:lpstr>
      <vt:lpstr> Lesson 9: Building up your vocabulary</vt:lpstr>
      <vt:lpstr> Lesson 9: Building up your vocabulary</vt:lpstr>
      <vt:lpstr> Lesson 9: Building up your vocabulary</vt:lpstr>
      <vt:lpstr> Lesson 9: Building up your vocabulary</vt:lpstr>
      <vt:lpstr>Lesson 9: Expressing Possession</vt:lpstr>
      <vt:lpstr>Lesson 9: you have? عـندك </vt:lpstr>
      <vt:lpstr>Lesson 9: Possession </vt:lpstr>
      <vt:lpstr>Lesson 9:My name? </vt:lpstr>
      <vt:lpstr>Lesson 9: Practice  </vt:lpstr>
      <vt:lpstr>Combine the letters in each set, including short vowels, to form words</vt:lpstr>
      <vt:lpstr>Lesson 9: Inquiring about and identifying Arabic Cities     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228</cp:revision>
  <dcterms:created xsi:type="dcterms:W3CDTF">2013-07-22T15:34:51Z</dcterms:created>
  <dcterms:modified xsi:type="dcterms:W3CDTF">2015-11-09T17:14:21Z</dcterms:modified>
</cp:coreProperties>
</file>